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70" r:id="rId14"/>
    <p:sldId id="272" r:id="rId15"/>
    <p:sldId id="273" r:id="rId16"/>
    <p:sldId id="268" r:id="rId17"/>
    <p:sldId id="269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5D4BD-0ABC-4A6B-8F2A-0D876B6EBFCF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F6886-A8E6-46DF-8C21-A889D5088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58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Источник </a:t>
            </a:r>
            <a:r>
              <a:rPr lang="en-US" dirty="0"/>
              <a:t>http://www.consultant.ru/cons/cgi/online.cgi?req=doc&amp;ts=aHcyOsS2jrnQy1uA2&amp;cacheid=7C875DAA30D8E478CF69B385F4F3BA0A&amp;mode=splus&amp;base=LAW&amp;n=397986#Thz9PsSpAjePLLYA</a:t>
            </a:r>
            <a:r>
              <a:rPr lang="ru-RU" dirty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0F6886-A8E6-46DF-8C21-A889D5088E1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207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C98B4-3E22-4125-B572-0343585C7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391AE8-2371-4D06-B4FD-DB0B4AB22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8111E0-86F1-4D50-BF8D-6D78BB02D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310FF0-AF32-4034-B263-134173EC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59066B-4CD1-46D7-ADE7-B726A3D5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808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37B32-EA2F-448C-88D8-9189BC27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C55D9BA-8FAC-4722-A169-A78952175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B85051-CD19-4B6D-82FF-49BEDF51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7D5DA3-792C-4AC0-8550-D612FEC8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17354A-92B7-4F0A-A8E8-2A52EECD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30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F398A9D-315F-4EA2-9B00-17018D95C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71CF7-5AF5-4BED-82FD-5CD887EC1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2F3816-ABF6-429C-8D91-9E4007FE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10EBDD-560D-47CA-92F5-BEFCBB9B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3026F3-8E19-469D-A757-2DC1CBCE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9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7902E-3457-4486-A429-56A2570E3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73320D-8B0B-4227-A702-9100ED57A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03AA68-1947-42B8-BFD2-FFE8F2AE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5E95E6-2331-4074-9517-385B2B16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F3A748-2837-41A6-A2DC-F218D8D1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38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26F62-BF7A-45BA-9AEB-858659AED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555DFF-B9A0-465A-A2D4-B6E0A633A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CA48EF-36C2-4C16-98D8-349716422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6DC322-8790-481F-ACB4-8F8A4D1A1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26CFF7-45AF-4E25-971E-E52C0B0A9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2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702D76-D942-4145-BC8E-B00DCE669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748C41-310A-4AA1-8A49-C5B59C776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A4D666-1E80-4CF7-A9BD-F384E542F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BC52C8-8DAB-4319-975A-DF3A62C5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268B3D-CD3F-4418-816B-A384B8209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1805F5-9CD4-4FD7-BFAB-9ADA53CE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08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2410C-54BA-4A24-B3B8-B9D9AE407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DCFE7F-734A-4ABC-899B-E886E9B65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D7BE7CE-1983-4845-BF01-E785265BD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53EEFF-754D-45F9-9BC1-96CD0ADA76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1F9C73C-EDCD-4579-95A5-C610C1FA6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547FA8-44F2-4067-9B0F-AEFBEB4FB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776B51A-365F-4FFD-8D65-467E8A51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CC6DE2F-07A2-411F-B2E6-3344E096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79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DD550-1A09-4345-B58D-9D7F91AD5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358F90-A00A-49F7-93E1-1B593795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E06F92-3F89-4F12-9B25-191F4B9B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BF3F22D-E24E-4830-8B34-D842F361C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32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9A4454-2E2D-4A43-9584-0F28437A4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BB3648-43AA-4DAD-8F6B-F8AB060F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D20EAD-88E3-4A12-9EE6-3E04F45DE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2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CF26E-F2AB-4ECC-8AD5-3CE0ED7A0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4E3ACD-40D3-42E4-9DE5-7DD7DD7E1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2D8484-0A71-4ADC-8737-93618F210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42BD8C-9527-4022-9AC4-B5646286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949D12-7E52-4BFD-9250-24CDA7A2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607A1B-3D4C-43C6-9A84-2015DC4C4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74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19D52-9EF0-4098-8683-69C3FA75A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B7F1E41-4FF1-407C-B2EE-9C3CFAB8C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9E42E4-B7B8-4812-8446-9DCC0D88D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2608D0-13A0-4E6F-B4C3-3198517A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2193B1-2DCF-4E0D-BA2D-FC047EFA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51CCD7-E865-4F92-B65A-F45340E6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10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B9DFE-9848-4804-8EDE-2FCE734DF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ECE162-063B-4C31-8614-F300245BA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7C7E30-61D9-4192-8F30-044CEEDB2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5C6E5-4891-446C-A5BD-1AC25CD2C0F8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D61C8A-9A59-454F-A3DD-07995DAF8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6F8E13-B5FA-4BE9-A90D-D5B1F6565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393AF-E40F-4ED2-9D70-2D6A0AF52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32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89F563-2038-4AB0-BC45-09F33EE02761}"/>
              </a:ext>
            </a:extLst>
          </p:cNvPr>
          <p:cNvSpPr txBox="1"/>
          <p:nvPr/>
        </p:nvSpPr>
        <p:spPr>
          <a:xfrm>
            <a:off x="574040" y="437202"/>
            <a:ext cx="11043920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Статистика государственных финансов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17170" algn="ctr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17170" algn="ctr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7170" indent="-217170" algn="l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Предмет, задачи и источники информации статистики государственного бюджета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7170" indent="-217170" algn="l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Показатели и классификации государственного бюджета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7170" indent="-217170" algn="l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Классификация доходов государственного бюджета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7170" indent="-217170" algn="l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Статистические методы анализа государственного бюджета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56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F0ACC4-A497-4625-BC8C-C790A1A5425F}"/>
              </a:ext>
            </a:extLst>
          </p:cNvPr>
          <p:cNvSpPr txBox="1"/>
          <p:nvPr/>
        </p:nvSpPr>
        <p:spPr>
          <a:xfrm>
            <a:off x="308758" y="1159404"/>
            <a:ext cx="11234057" cy="4539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Бюджетные классификации 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это основной методологический документ, позволяющий упорядочить информацию об операциях учреждений государственного управления. </a:t>
            </a:r>
            <a:endParaRPr lang="en-US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i="1" spc="100" dirty="0">
                <a:solidFill>
                  <a:srgbClr val="000000"/>
                </a:solidFill>
                <a:latin typeface="Times New Roman" panose="02020603050405020304" pitchFamily="18" charset="0"/>
              </a:rPr>
              <a:t>	К операциям сектора государственного управления относятся: поступления и платежи. На основе бюджетных классификаций должны составляться и исполняться бюджеты. </a:t>
            </a:r>
          </a:p>
        </p:txBody>
      </p:sp>
    </p:spTree>
    <p:extLst>
      <p:ext uri="{BB962C8B-B14F-4D97-AF65-F5344CB8AC3E}">
        <p14:creationId xmlns:p14="http://schemas.microsoft.com/office/powerpoint/2010/main" val="2391029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59183F-D877-4871-A93A-F246F474E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6747"/>
            <a:ext cx="12192000" cy="586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69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B1926E30-C4D7-454C-A634-54B775C973D5}"/>
              </a:ext>
            </a:extLst>
          </p:cNvPr>
          <p:cNvGrpSpPr/>
          <p:nvPr/>
        </p:nvGrpSpPr>
        <p:grpSpPr>
          <a:xfrm>
            <a:off x="1209305" y="428004"/>
            <a:ext cx="9488382" cy="5937170"/>
            <a:chOff x="1496292" y="579910"/>
            <a:chExt cx="9488382" cy="5937170"/>
          </a:xfrm>
        </p:grpSpPr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7319A244-E03F-4196-AF82-0309613FAA76}"/>
                </a:ext>
              </a:extLst>
            </p:cNvPr>
            <p:cNvSpPr/>
            <p:nvPr/>
          </p:nvSpPr>
          <p:spPr>
            <a:xfrm>
              <a:off x="1496292" y="2757540"/>
              <a:ext cx="2386940" cy="100940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Бюджетная классификация РФ</a:t>
              </a:r>
            </a:p>
          </p:txBody>
        </p:sp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BEE8CDEA-AC7B-4F6F-8F40-0AC2AA04F6F0}"/>
                </a:ext>
              </a:extLst>
            </p:cNvPr>
            <p:cNvSpPr/>
            <p:nvPr/>
          </p:nvSpPr>
          <p:spPr>
            <a:xfrm>
              <a:off x="5235039" y="579910"/>
              <a:ext cx="5749635" cy="100940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Утверждается федеральным законом</a:t>
              </a:r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220D52A5-801B-4788-82B4-00CEEE189F81}"/>
                </a:ext>
              </a:extLst>
            </p:cNvPr>
            <p:cNvSpPr/>
            <p:nvPr/>
          </p:nvSpPr>
          <p:spPr>
            <a:xfrm>
              <a:off x="5235037" y="2110335"/>
              <a:ext cx="5749635" cy="100940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Является единой для бюджетов всех уровней бюджетной системы</a:t>
              </a: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FEF74126-0D5D-4649-9F0F-B18FDBFB12E9}"/>
                </a:ext>
              </a:extLst>
            </p:cNvPr>
            <p:cNvSpPr/>
            <p:nvPr/>
          </p:nvSpPr>
          <p:spPr>
            <a:xfrm>
              <a:off x="5235036" y="3580906"/>
              <a:ext cx="5749635" cy="293617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Включает: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классификацию доходов бюджетов;</a:t>
              </a:r>
            </a:p>
            <a:p>
              <a:pPr marL="285750" indent="-285750" algn="just">
                <a:buFontTx/>
                <a:buChar char="-"/>
              </a:pP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классификацию расходов бюджетов;</a:t>
              </a:r>
            </a:p>
            <a:p>
              <a:pPr marL="285750" indent="-285750" algn="just">
                <a:buFontTx/>
                <a:buChar char="-"/>
              </a:pP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классификацию источников финансирования дефицитов бюджетов;</a:t>
              </a:r>
            </a:p>
            <a:p>
              <a:pPr marL="285750" indent="-285750" algn="just">
                <a:buFontTx/>
                <a:buChar char="-"/>
              </a:pP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классификацию операций публично-правовых образований (далее - классификация операций сектора государственного управления)</a:t>
              </a:r>
            </a:p>
          </p:txBody>
        </p: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2C6482D4-ED56-4677-BFB1-D0E8A4523ACA}"/>
                </a:ext>
              </a:extLst>
            </p:cNvPr>
            <p:cNvCxnSpPr>
              <a:cxnSpLocks/>
              <a:stCxn id="2" idx="3"/>
            </p:cNvCxnSpPr>
            <p:nvPr/>
          </p:nvCxnSpPr>
          <p:spPr>
            <a:xfrm flipV="1">
              <a:off x="3883232" y="1009892"/>
              <a:ext cx="1351807" cy="225235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>
              <a:extLst>
                <a:ext uri="{FF2B5EF4-FFF2-40B4-BE49-F238E27FC236}">
                  <a16:creationId xmlns:a16="http://schemas.microsoft.com/office/drawing/2014/main" id="{724C660E-E905-4520-9F47-06BEBEEC36BA}"/>
                </a:ext>
              </a:extLst>
            </p:cNvPr>
            <p:cNvCxnSpPr>
              <a:cxnSpLocks/>
              <a:stCxn id="2" idx="3"/>
              <a:endCxn id="4" idx="1"/>
            </p:cNvCxnSpPr>
            <p:nvPr/>
          </p:nvCxnSpPr>
          <p:spPr>
            <a:xfrm flipV="1">
              <a:off x="3883232" y="2615037"/>
              <a:ext cx="1351805" cy="6472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>
              <a:extLst>
                <a:ext uri="{FF2B5EF4-FFF2-40B4-BE49-F238E27FC236}">
                  <a16:creationId xmlns:a16="http://schemas.microsoft.com/office/drawing/2014/main" id="{ABA2C7EB-8C15-49ED-A0D0-DAD8265DCF41}"/>
                </a:ext>
              </a:extLst>
            </p:cNvPr>
            <p:cNvCxnSpPr>
              <a:cxnSpLocks/>
              <a:stCxn id="2" idx="3"/>
              <a:endCxn id="5" idx="1"/>
            </p:cNvCxnSpPr>
            <p:nvPr/>
          </p:nvCxnSpPr>
          <p:spPr>
            <a:xfrm>
              <a:off x="3883232" y="3262242"/>
              <a:ext cx="1351804" cy="17867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102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D49E5E-21DA-4FC5-8D85-22EC9AAC2128}"/>
              </a:ext>
            </a:extLst>
          </p:cNvPr>
          <p:cNvSpPr txBox="1"/>
          <p:nvPr/>
        </p:nvSpPr>
        <p:spPr>
          <a:xfrm>
            <a:off x="562099" y="920621"/>
            <a:ext cx="1106780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 расходов и кредитования за вычетом погашения в системе классификаций РФ осуществляется по трем признакам: функциональному, экономическому и ведомственному.</a:t>
            </a:r>
          </a:p>
          <a:p>
            <a:pPr algn="just"/>
            <a:endParaRPr lang="ru-RU" sz="32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государственного управления осуществляют с институциональными единицами других секторов экономики два вида операций: поступления и платежи. Поступления являются входящими финансовыми потоком, платежи – выходящими.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75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596956DA-6DEC-497D-9BC4-4F014E9FD00F}"/>
              </a:ext>
            </a:extLst>
          </p:cNvPr>
          <p:cNvGrpSpPr/>
          <p:nvPr/>
        </p:nvGrpSpPr>
        <p:grpSpPr>
          <a:xfrm>
            <a:off x="1745672" y="483098"/>
            <a:ext cx="8000011" cy="2001216"/>
            <a:chOff x="1745672" y="483098"/>
            <a:chExt cx="8000011" cy="2001216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31DA8D5-4419-4AD3-85E1-7DEE7FFC8C4A}"/>
                </a:ext>
              </a:extLst>
            </p:cNvPr>
            <p:cNvSpPr txBox="1"/>
            <p:nvPr/>
          </p:nvSpPr>
          <p:spPr>
            <a:xfrm>
              <a:off x="1745672" y="483098"/>
              <a:ext cx="8000011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Поступления или платежи 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AFF034D-E8CC-4D05-8103-C6529CF5B3E4}"/>
                </a:ext>
              </a:extLst>
            </p:cNvPr>
            <p:cNvSpPr txBox="1"/>
            <p:nvPr/>
          </p:nvSpPr>
          <p:spPr>
            <a:xfrm>
              <a:off x="3065317" y="1051826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Возвратные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1E2155D-56AE-46BC-A14D-1D3EB14ED58E}"/>
                </a:ext>
              </a:extLst>
            </p:cNvPr>
            <p:cNvSpPr txBox="1"/>
            <p:nvPr/>
          </p:nvSpPr>
          <p:spPr>
            <a:xfrm>
              <a:off x="6619503" y="1050446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Невозвратные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4C0695B-797C-4F62-B14F-C2DA42767FB3}"/>
                </a:ext>
              </a:extLst>
            </p:cNvPr>
            <p:cNvSpPr txBox="1"/>
            <p:nvPr/>
          </p:nvSpPr>
          <p:spPr>
            <a:xfrm>
              <a:off x="1745672" y="1050446"/>
              <a:ext cx="760517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5A77FEF-8A40-4484-A1D4-92027D5B18BF}"/>
                </a:ext>
              </a:extLst>
            </p:cNvPr>
            <p:cNvSpPr txBox="1"/>
            <p:nvPr/>
          </p:nvSpPr>
          <p:spPr>
            <a:xfrm>
              <a:off x="3065317" y="1597794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Воз</a:t>
              </a:r>
              <a:r>
                <a:rPr lang="ru-RU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мездны</a:t>
              </a:r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C224B52-A741-490A-BE4C-7F8DCADD12AD}"/>
                </a:ext>
              </a:extLst>
            </p:cNvPr>
            <p:cNvSpPr txBox="1"/>
            <p:nvPr/>
          </p:nvSpPr>
          <p:spPr>
            <a:xfrm>
              <a:off x="6619503" y="1596414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Безвозмездные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DA31E8-ABE7-4F2E-881F-1897CC3707B4}"/>
                </a:ext>
              </a:extLst>
            </p:cNvPr>
            <p:cNvSpPr txBox="1"/>
            <p:nvPr/>
          </p:nvSpPr>
          <p:spPr>
            <a:xfrm>
              <a:off x="1745672" y="1596414"/>
              <a:ext cx="760517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D64CEC3-D930-47F6-A33E-7ABC035E57A4}"/>
                </a:ext>
              </a:extLst>
            </p:cNvPr>
            <p:cNvSpPr txBox="1"/>
            <p:nvPr/>
          </p:nvSpPr>
          <p:spPr>
            <a:xfrm>
              <a:off x="3065317" y="2114982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Текущие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55529C2-65C0-4E69-86EC-3B3F76BD962C}"/>
                </a:ext>
              </a:extLst>
            </p:cNvPr>
            <p:cNvSpPr txBox="1"/>
            <p:nvPr/>
          </p:nvSpPr>
          <p:spPr>
            <a:xfrm>
              <a:off x="6619503" y="2113602"/>
              <a:ext cx="312618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Капитальные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54FBCAE-E800-4C9D-BA17-9D6A760DE695}"/>
                </a:ext>
              </a:extLst>
            </p:cNvPr>
            <p:cNvSpPr txBox="1"/>
            <p:nvPr/>
          </p:nvSpPr>
          <p:spPr>
            <a:xfrm>
              <a:off x="1745672" y="2113602"/>
              <a:ext cx="760517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III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24CA0E60-A148-443B-B8A3-6E13AEDF6352}"/>
              </a:ext>
            </a:extLst>
          </p:cNvPr>
          <p:cNvGrpSpPr/>
          <p:nvPr/>
        </p:nvGrpSpPr>
        <p:grpSpPr>
          <a:xfrm>
            <a:off x="1745672" y="3161207"/>
            <a:ext cx="8000011" cy="1498684"/>
            <a:chOff x="1745672" y="3244334"/>
            <a:chExt cx="8000011" cy="149868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60AE46D-149C-4032-B48E-91EA3B4B47FE}"/>
                </a:ext>
              </a:extLst>
            </p:cNvPr>
            <p:cNvSpPr txBox="1"/>
            <p:nvPr/>
          </p:nvSpPr>
          <p:spPr>
            <a:xfrm>
              <a:off x="1745672" y="3244334"/>
              <a:ext cx="8000011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Трансферты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E493FEE-D6CF-4D40-AEDA-938EE3853C2F}"/>
                </a:ext>
              </a:extLst>
            </p:cNvPr>
            <p:cNvSpPr txBox="1"/>
            <p:nvPr/>
          </p:nvSpPr>
          <p:spPr>
            <a:xfrm>
              <a:off x="3065317" y="3816929"/>
              <a:ext cx="312618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Текущие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BA35D79-6112-4B5E-9FAF-4D34CF2F3AE3}"/>
                </a:ext>
              </a:extLst>
            </p:cNvPr>
            <p:cNvSpPr txBox="1"/>
            <p:nvPr/>
          </p:nvSpPr>
          <p:spPr>
            <a:xfrm>
              <a:off x="6619503" y="3815549"/>
              <a:ext cx="312618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Капитальные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C05BE72-4EBB-4438-9D14-12B68902610B}"/>
                </a:ext>
              </a:extLst>
            </p:cNvPr>
            <p:cNvSpPr txBox="1"/>
            <p:nvPr/>
          </p:nvSpPr>
          <p:spPr>
            <a:xfrm>
              <a:off x="1745672" y="3815549"/>
              <a:ext cx="760517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8912B17-6073-4BC0-929D-06CCF8CB572E}"/>
                </a:ext>
              </a:extLst>
            </p:cNvPr>
            <p:cNvSpPr txBox="1"/>
            <p:nvPr/>
          </p:nvSpPr>
          <p:spPr>
            <a:xfrm>
              <a:off x="3065317" y="4373686"/>
              <a:ext cx="312618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Государственные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F1EF7CD-89B0-43CC-8D34-F88912BD69B1}"/>
                </a:ext>
              </a:extLst>
            </p:cNvPr>
            <p:cNvSpPr txBox="1"/>
            <p:nvPr/>
          </p:nvSpPr>
          <p:spPr>
            <a:xfrm>
              <a:off x="6619503" y="4372306"/>
              <a:ext cx="312618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Негосударственные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0274B9A-399D-4979-8BFD-1F898A191F16}"/>
                </a:ext>
              </a:extLst>
            </p:cNvPr>
            <p:cNvSpPr txBox="1"/>
            <p:nvPr/>
          </p:nvSpPr>
          <p:spPr>
            <a:xfrm>
              <a:off x="1745672" y="4372306"/>
              <a:ext cx="760517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DBF32027-4573-4637-A0D7-EBB0689EDED9}"/>
              </a:ext>
            </a:extLst>
          </p:cNvPr>
          <p:cNvSpPr txBox="1"/>
          <p:nvPr/>
        </p:nvSpPr>
        <p:spPr>
          <a:xfrm>
            <a:off x="263731" y="4987031"/>
            <a:ext cx="11664537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Источниками официальных трансфертов могут быть отечественные и зарубежные органы государственного управления, а также международные организации.</a:t>
            </a:r>
          </a:p>
          <a:p>
            <a:pPr algn="just">
              <a:lnSpc>
                <a:spcPct val="150000"/>
              </a:lnSpc>
            </a:pPr>
            <a:r>
              <a:rPr lang="ru-RU" sz="1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Капитальные трансферты от государственных источников называются официальными трансфертами капитала, от негосударственных источников – капитальными трансфертами.</a:t>
            </a:r>
          </a:p>
        </p:txBody>
      </p:sp>
    </p:spTree>
    <p:extLst>
      <p:ext uri="{BB962C8B-B14F-4D97-AF65-F5344CB8AC3E}">
        <p14:creationId xmlns:p14="http://schemas.microsoft.com/office/powerpoint/2010/main" val="1341886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4FC421-8E15-46D7-A843-22596D8D72E4}"/>
              </a:ext>
            </a:extLst>
          </p:cNvPr>
          <p:cNvSpPr txBox="1"/>
          <p:nvPr/>
        </p:nvSpPr>
        <p:spPr>
          <a:xfrm>
            <a:off x="5744193" y="100342"/>
            <a:ext cx="7036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endParaRPr lang="ru-RU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F06541-8B03-4BA8-8965-ADC2A7A34BEB}"/>
              </a:ext>
            </a:extLst>
          </p:cNvPr>
          <p:cNvSpPr txBox="1"/>
          <p:nvPr/>
        </p:nvSpPr>
        <p:spPr>
          <a:xfrm>
            <a:off x="263730" y="1101413"/>
            <a:ext cx="11664537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Налоговые платежи </a:t>
            </a: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это обязательные, безвозмездные, невозвратные платежи в бюджет, взыскиваемые государством. К налоговым поступлениям относятся также прибыль, получаемая от фискальных, экспортных, импортных монополий, доходы акцизы, штрафы и пени, уплаченные за нарушение налогового законодательства. </a:t>
            </a:r>
          </a:p>
          <a:p>
            <a:pPr algn="just">
              <a:lnSpc>
                <a:spcPct val="150000"/>
              </a:lnSpc>
            </a:pPr>
            <a:endParaRPr lang="ru-RU" sz="2400" spc="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i="1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Налоги классифицируются по характеру базы, с которой взимается налог, или по виду деятельности, в результате которой возникает налоговое обязательство.</a:t>
            </a:r>
          </a:p>
        </p:txBody>
      </p:sp>
    </p:spTree>
    <p:extLst>
      <p:ext uri="{BB962C8B-B14F-4D97-AF65-F5344CB8AC3E}">
        <p14:creationId xmlns:p14="http://schemas.microsoft.com/office/powerpoint/2010/main" val="3207456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F497119B-4B81-4B02-974D-A980526BF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846770"/>
              </p:ext>
            </p:extLst>
          </p:nvPr>
        </p:nvGraphicFramePr>
        <p:xfrm>
          <a:off x="265216" y="0"/>
          <a:ext cx="11661568" cy="68580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7948">
                  <a:extLst>
                    <a:ext uri="{9D8B030D-6E8A-4147-A177-3AD203B41FA5}">
                      <a16:colId xmlns:a16="http://schemas.microsoft.com/office/drawing/2014/main" val="3509832113"/>
                    </a:ext>
                  </a:extLst>
                </a:gridCol>
                <a:gridCol w="1460665">
                  <a:extLst>
                    <a:ext uri="{9D8B030D-6E8A-4147-A177-3AD203B41FA5}">
                      <a16:colId xmlns:a16="http://schemas.microsoft.com/office/drawing/2014/main" val="2856609649"/>
                    </a:ext>
                  </a:extLst>
                </a:gridCol>
                <a:gridCol w="9052955">
                  <a:extLst>
                    <a:ext uri="{9D8B030D-6E8A-4147-A177-3AD203B41FA5}">
                      <a16:colId xmlns:a16="http://schemas.microsoft.com/office/drawing/2014/main" val="152996862"/>
                    </a:ext>
                  </a:extLst>
                </a:gridCol>
              </a:tblGrid>
              <a:tr h="389319">
                <a:tc gridSpan="3">
                  <a:txBody>
                    <a:bodyPr/>
                    <a:lstStyle/>
                    <a:p>
                      <a:pPr algn="ctr"/>
                      <a:r>
                        <a:rPr lang="ru-RU" sz="19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126779"/>
                  </a:ext>
                </a:extLst>
              </a:tr>
              <a:tr h="3084603">
                <a:tc rowSpan="2">
                  <a:txBody>
                    <a:bodyPr/>
                    <a:lstStyle/>
                    <a:p>
                      <a:r>
                        <a:rPr lang="ru-RU" sz="19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прибыль, доходы;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 на товары (работы, услуги), реализуемые на территории Российской Федерации;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 на товары, ввозимые на территорию Российской Федерации;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 на совокупный доход;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 на имущество;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налоги, сборы и регулярные платежи за пользование природными ресурсами;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государственная пошлина;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задолженность и перерасчеты по отмененным налогам, сборам и иным обязательным платежам;</a:t>
                      </a:r>
                      <a:endParaRPr lang="ru-RU" sz="19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307790"/>
                  </a:ext>
                </a:extLst>
              </a:tr>
              <a:tr h="3384079">
                <a:tc vMerge="1"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5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</a:t>
                      </a:r>
                      <a:r>
                        <a:rPr lang="ru-RU" sz="19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-вые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на обязательное социальное страхование;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внешнеэкономической деятельности;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платежи при пользовании природными ресурсами;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оказания платных услуг и компенсации затрат государства;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продажи материальных и нематериальных активов;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административные платежи и сборы;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штрафы, санкции, возмещение ущерба;</a:t>
                      </a:r>
                    </a:p>
                    <a:p>
                      <a:r>
                        <a:rPr lang="ru-RU" sz="195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поступления (перечисления) по урегулированию расчетов между бюджетами бюджетной системы Российской Федерации; прочие неналоговые доходы;</a:t>
                      </a:r>
                      <a:endParaRPr lang="ru-RU" sz="19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302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78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18FD673-21C5-4249-AA82-7161FE207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240595"/>
              </p:ext>
            </p:extLst>
          </p:nvPr>
        </p:nvGraphicFramePr>
        <p:xfrm>
          <a:off x="303811" y="564870"/>
          <a:ext cx="11222181" cy="597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0119">
                  <a:extLst>
                    <a:ext uri="{9D8B030D-6E8A-4147-A177-3AD203B41FA5}">
                      <a16:colId xmlns:a16="http://schemas.microsoft.com/office/drawing/2014/main" val="2334169101"/>
                    </a:ext>
                  </a:extLst>
                </a:gridCol>
                <a:gridCol w="9322062">
                  <a:extLst>
                    <a:ext uri="{9D8B030D-6E8A-4147-A177-3AD203B41FA5}">
                      <a16:colId xmlns:a16="http://schemas.microsoft.com/office/drawing/2014/main" val="37560203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 от нерезидентов;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 от других бюджетов бюджетной системы Российской Федерации;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 от государственных (муниципальных) организаций;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 от негосударственных организаций;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 от наднациональных организаций;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поступления (перечисления) для осуществления возврата (зачета) излишне уплаченных или излишне взысканных сумм налогов, сборов и иных платежей, а также сумм процентов за несвоевременное осуществление такого возврата и процентов, начисленных на излишне взысканные суммы;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бюджетов бюджетной системы Российской Федерации от возврата остатков субсидий, субвенций и иных межбюджетных трансфертов, имеющих целевое назначение, прошлых лет;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лет;</a:t>
                      </a:r>
                    </a:p>
                    <a:p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безвозмездные поступления.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64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основных фондов, государственных запасов и резервов, земли, целевые перечисления на строительство зданий и сооружений для бюджетных организаций и учреждений, на покупку оборудования.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40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609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85C96-1F3D-43D0-BD51-5CF4F3D5A17D}"/>
              </a:ext>
            </a:extLst>
          </p:cNvPr>
          <p:cNvSpPr txBox="1"/>
          <p:nvPr/>
        </p:nvSpPr>
        <p:spPr>
          <a:xfrm>
            <a:off x="629392" y="646026"/>
            <a:ext cx="10865922" cy="556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Расходы государственного бюджета </a:t>
            </a: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 все невозвратные платежи (возмездные и безвозмездные), текущие и капитальные. Расходы и кредитование в статистике государственного бюджета являются факторами, определяющими размер бюджетного дефицита.</a:t>
            </a:r>
          </a:p>
          <a:p>
            <a:pPr algn="just">
              <a:lnSpc>
                <a:spcPct val="150000"/>
              </a:lnSpc>
            </a:pPr>
            <a:endParaRPr lang="ru-RU" sz="24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Действующая классификация расходов предусматривает </a:t>
            </a:r>
            <a:r>
              <a:rPr lang="ru-RU" sz="2400" i="1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группировки</a:t>
            </a: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трем признакам: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функциональному;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экономическому назначению (экономическому характеру операций);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ведомственному.</a:t>
            </a:r>
          </a:p>
        </p:txBody>
      </p:sp>
    </p:spTree>
    <p:extLst>
      <p:ext uri="{BB962C8B-B14F-4D97-AF65-F5344CB8AC3E}">
        <p14:creationId xmlns:p14="http://schemas.microsoft.com/office/powerpoint/2010/main" val="1859031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85C96-1F3D-43D0-BD51-5CF4F3D5A17D}"/>
              </a:ext>
            </a:extLst>
          </p:cNvPr>
          <p:cNvSpPr txBox="1"/>
          <p:nvPr/>
        </p:nvSpPr>
        <p:spPr>
          <a:xfrm>
            <a:off x="629392" y="646026"/>
            <a:ext cx="10865922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Блок бюджетной классификации </a:t>
            </a:r>
            <a:r>
              <a:rPr lang="ru-RU" sz="2800" spc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8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Финансирование бюджета»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показывает привлечение правительством заемных средств (заимствование) для покрытия дефицита бюджета. 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Общий объем финансирования равен величине дефицита</a:t>
            </a:r>
          </a:p>
          <a:p>
            <a:pPr algn="ctr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ДБ = (Д + ОТ) – (Р + К),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где 	Д – доходы бюджета; 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– полученные официальные трансферты; 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 – расходы бюджета;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– кредитование минус погашение.</a:t>
            </a:r>
          </a:p>
        </p:txBody>
      </p:sp>
    </p:spTree>
    <p:extLst>
      <p:ext uri="{BB962C8B-B14F-4D97-AF65-F5344CB8AC3E}">
        <p14:creationId xmlns:p14="http://schemas.microsoft.com/office/powerpoint/2010/main" val="1049740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47D303-7BDE-47C3-AD11-D3FE9743F3BF}"/>
              </a:ext>
            </a:extLst>
          </p:cNvPr>
          <p:cNvSpPr txBox="1"/>
          <p:nvPr/>
        </p:nvSpPr>
        <p:spPr>
          <a:xfrm>
            <a:off x="5715000" y="520228"/>
            <a:ext cx="76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762504-8C8E-41D4-A02A-2C6B8E94DB1A}"/>
              </a:ext>
            </a:extLst>
          </p:cNvPr>
          <p:cNvSpPr txBox="1"/>
          <p:nvPr/>
        </p:nvSpPr>
        <p:spPr>
          <a:xfrm>
            <a:off x="185420" y="4588837"/>
            <a:ext cx="116636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Государственный бюджет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это основной финансовый план образования и использования централизованного денежного фонда государства, взаимоувязанная смета доходов и расходов государства.</a:t>
            </a:r>
            <a:endParaRPr lang="ru-R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3FD19B-EF2D-467E-98AA-54F81E13B124}"/>
              </a:ext>
            </a:extLst>
          </p:cNvPr>
          <p:cNvSpPr txBox="1"/>
          <p:nvPr/>
        </p:nvSpPr>
        <p:spPr>
          <a:xfrm>
            <a:off x="342900" y="1323426"/>
            <a:ext cx="115062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2800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r>
              <a:rPr lang="ru-RU" dirty="0"/>
              <a:t>	</a:t>
            </a:r>
            <a:r>
              <a:rPr lang="ru-RU" i="0" dirty="0">
                <a:solidFill>
                  <a:schemeClr val="tx1"/>
                </a:solidFill>
              </a:rPr>
              <a:t>Статистика государственного бюджета изучает процесс формирования доходов и расходов государственного бюджета. </a:t>
            </a:r>
          </a:p>
          <a:p>
            <a:r>
              <a:rPr lang="ru-RU" dirty="0"/>
              <a:t>	</a:t>
            </a:r>
          </a:p>
          <a:p>
            <a:r>
              <a:rPr lang="ru-RU" dirty="0"/>
              <a:t>	Объектами </a:t>
            </a:r>
            <a:r>
              <a:rPr lang="ru-RU" i="0" dirty="0">
                <a:solidFill>
                  <a:schemeClr val="tx1"/>
                </a:solidFill>
              </a:rPr>
              <a:t>статистического исследования являются бюджеты разных уровней государственного управления: консолидированный (объединенный) бюджет, федеральный бюджет, территориальные бюджеты.</a:t>
            </a:r>
          </a:p>
        </p:txBody>
      </p:sp>
    </p:spTree>
    <p:extLst>
      <p:ext uri="{BB962C8B-B14F-4D97-AF65-F5344CB8AC3E}">
        <p14:creationId xmlns:p14="http://schemas.microsoft.com/office/powerpoint/2010/main" val="2449476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C3F661-4700-4082-93D5-60AE59946773}"/>
              </a:ext>
            </a:extLst>
          </p:cNvPr>
          <p:cNvSpPr txBox="1"/>
          <p:nvPr/>
        </p:nvSpPr>
        <p:spPr>
          <a:xfrm>
            <a:off x="591787" y="721541"/>
            <a:ext cx="11008426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Заимствование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согласно международным стандартам, не относится к доходам государства, а рассматривается как источник финансирования дефицита бюджета, который связан с заимствованием следующим образом:</a:t>
            </a:r>
          </a:p>
          <a:p>
            <a:pPr algn="ctr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ДБ = (З + ∆ОЛ) – ПД ,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где 	З – заимствование средств минус погашение; 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∆ОЛ– изменение остатков ликвидных финансовых средств; </a:t>
            </a:r>
          </a:p>
          <a:p>
            <a:pPr algn="just">
              <a:lnSpc>
                <a:spcPct val="150000"/>
              </a:lnSpc>
            </a:pPr>
            <a:r>
              <a:rPr lang="ru-RU" sz="2800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ПД – погашение долга.</a:t>
            </a:r>
          </a:p>
        </p:txBody>
      </p:sp>
    </p:spTree>
    <p:extLst>
      <p:ext uri="{BB962C8B-B14F-4D97-AF65-F5344CB8AC3E}">
        <p14:creationId xmlns:p14="http://schemas.microsoft.com/office/powerpoint/2010/main" val="2552701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1E7973DB-76FD-4376-9381-DF8FDB7D8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88757"/>
              </p:ext>
            </p:extLst>
          </p:nvPr>
        </p:nvGraphicFramePr>
        <p:xfrm>
          <a:off x="833748" y="622022"/>
          <a:ext cx="9298379" cy="6078006"/>
        </p:xfrm>
        <a:graphic>
          <a:graphicData uri="http://schemas.openxmlformats.org/drawingml/2006/table">
            <a:tbl>
              <a:tblPr/>
              <a:tblGrid>
                <a:gridCol w="539218">
                  <a:extLst>
                    <a:ext uri="{9D8B030D-6E8A-4147-A177-3AD203B41FA5}">
                      <a16:colId xmlns:a16="http://schemas.microsoft.com/office/drawing/2014/main" val="2728966112"/>
                    </a:ext>
                  </a:extLst>
                </a:gridCol>
                <a:gridCol w="8759161">
                  <a:extLst>
                    <a:ext uri="{9D8B030D-6E8A-4147-A177-3AD203B41FA5}">
                      <a16:colId xmlns:a16="http://schemas.microsoft.com/office/drawing/2014/main" val="3082914418"/>
                    </a:ext>
                  </a:extLst>
                </a:gridCol>
              </a:tblGrid>
              <a:tr h="15876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финансирование (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+ III)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591770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Внутреннее финансирование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03544"/>
                  </a:ext>
                </a:extLst>
              </a:tr>
              <a:tr h="304082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других частей сектора государственного управления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711721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органов денежно-кредитного регулирования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84432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Чистый объем заимствования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823309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объема депозитов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469900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объема наличных денежных средств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96526"/>
                  </a:ext>
                </a:extLst>
              </a:tr>
              <a:tr h="594710">
                <a:tc>
                  <a:txBody>
                    <a:bodyPr/>
                    <a:lstStyle/>
                    <a:p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Перечисление органам государственного управления внереализационной прибыли или убытков, связанных с переоценкой иностранной валюты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521526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коммерческих банков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982931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прочих финансовых учреждений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074699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нефинансовых государственных предприятий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923620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нефинансовых частных предприятий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211719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домашних хозяйств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257851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внутреннее финансирование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898273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Внешнее финансирование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829681"/>
                  </a:ext>
                </a:extLst>
              </a:tr>
              <a:tr h="304082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международных организаций экономического развития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944583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органов управления иностранных государств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436615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иностранных коммерческих банков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460869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иностранных фирм (поставщиков)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520335"/>
                  </a:ext>
                </a:extLst>
              </a:tr>
              <a:tr h="158769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внешнее заимствование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585510"/>
                  </a:ext>
                </a:extLst>
              </a:tr>
              <a:tr h="449396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в объемах наличности, депозитов и ценных бумаг, предназначенных для управления ликвидностью</a:t>
                      </a:r>
                    </a:p>
                  </a:txBody>
                  <a:tcPr marL="6727" marR="6727" marT="6727" marB="672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988734"/>
                  </a:ext>
                </a:extLst>
              </a:tr>
            </a:tbl>
          </a:graphicData>
        </a:graphic>
      </p:graphicFrame>
      <p:sp>
        <p:nvSpPr>
          <p:cNvPr id="15" name="Rectangle 7">
            <a:extLst>
              <a:ext uri="{FF2B5EF4-FFF2-40B4-BE49-F238E27FC236}">
                <a16:creationId xmlns:a16="http://schemas.microsoft.com/office/drawing/2014/main" id="{917F4387-FC80-4314-97F7-61DE08240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2079" y="157972"/>
            <a:ext cx="375410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финансирования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типам кредиторов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72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3EB4FD-1EFE-41C2-BCD4-7AF9C9261639}"/>
              </a:ext>
            </a:extLst>
          </p:cNvPr>
          <p:cNvSpPr txBox="1"/>
          <p:nvPr/>
        </p:nvSpPr>
        <p:spPr>
          <a:xfrm>
            <a:off x="478971" y="1149075"/>
            <a:ext cx="11234058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Государственный долг </a:t>
            </a: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сумма задолженности государства по кредитным операциям. В зависимости от рынка размещения, валюты, в которой выпущены и размещены займы государственный долг может быть внутренним и внешним, в зависимости от срока погашения – капитальным или текущим.</a:t>
            </a:r>
          </a:p>
          <a:p>
            <a:pPr algn="just">
              <a:lnSpc>
                <a:spcPct val="150000"/>
              </a:lnSpc>
            </a:pPr>
            <a:endParaRPr lang="ru-RU" sz="2400" spc="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Обслуживание государственного долга происходит путем выплаты процентов и (или) погашения основной суммы долга.</a:t>
            </a:r>
          </a:p>
          <a:p>
            <a:pPr algn="just">
              <a:lnSpc>
                <a:spcPct val="150000"/>
              </a:lnSpc>
            </a:pPr>
            <a:endParaRPr lang="ru-RU" sz="24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79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9E2A9E-633A-4CEC-93AF-1510CE87E842}"/>
              </a:ext>
            </a:extLst>
          </p:cNvPr>
          <p:cNvSpPr txBox="1"/>
          <p:nvPr/>
        </p:nvSpPr>
        <p:spPr>
          <a:xfrm>
            <a:off x="5376555" y="0"/>
            <a:ext cx="1095498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endParaRPr lang="ru-RU" sz="20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594B12-9FF7-4CF6-AE97-A4CA81F8F015}"/>
              </a:ext>
            </a:extLst>
          </p:cNvPr>
          <p:cNvSpPr txBox="1"/>
          <p:nvPr/>
        </p:nvSpPr>
        <p:spPr>
          <a:xfrm>
            <a:off x="143989" y="1202381"/>
            <a:ext cx="11560629" cy="4653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Статистические методы анализа государственного бюджета </a:t>
            </a: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позволяют:</a:t>
            </a:r>
          </a:p>
          <a:p>
            <a:pPr algn="just">
              <a:lnSpc>
                <a:spcPct val="150000"/>
              </a:lnSpc>
            </a:pPr>
            <a:endParaRPr lang="ru-RU" sz="20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осуществлять контроль за поступлением доходов и расходованием денежных средств государственного бюджета;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изучать структуру государственного бюджета и отдельных его статей;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динамику бюджета;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анализировать в динамике соотношение отдельных статей государственного бюджета;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анализировать закономерности распределения денежных средств;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анализировать влияние факторов на доходы и расходы государственного бюджета;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определять связи между показателями доходов и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310258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D318A8-296D-4216-9D89-9BF6FD2E78FB}"/>
              </a:ext>
            </a:extLst>
          </p:cNvPr>
          <p:cNvSpPr txBox="1"/>
          <p:nvPr/>
        </p:nvSpPr>
        <p:spPr>
          <a:xfrm>
            <a:off x="463138" y="409679"/>
            <a:ext cx="11008426" cy="6038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При статистическом изучении государственного бюджета рассчитываются относительные показатели структуры. Анализ структуры доходов и расходов в динамике позволяет сделать выводы о структурных сдвигах. Определение степени исполнения бюджета происходит на основе сравнения фактических показателей доходов и расходов с расчетными (плановыми) показателями.</a:t>
            </a:r>
          </a:p>
          <a:p>
            <a:pPr algn="just">
              <a:lnSpc>
                <a:spcPct val="150000"/>
              </a:lnSpc>
            </a:pPr>
            <a:endParaRPr lang="ru-RU" sz="20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Важным вопросом при изучении динамики бюджетных показателей является приведение рядов к сопоставимому виду. Несопоставимость возникает из-за изменения бюджетных классификаций, применяемых для группировки доходов и расходов, а также меняющихся масштабов цен. Сопоставимость уровней ряда достигается: перегруппировкой доходов и расходов за предшествующие годы на основе действующей в данный момент классификации, использованием относительных показателей ряда динамики или пересчетом показателей бюджета с учетом индекса инфляции.</a:t>
            </a:r>
          </a:p>
        </p:txBody>
      </p:sp>
    </p:spTree>
    <p:extLst>
      <p:ext uri="{BB962C8B-B14F-4D97-AF65-F5344CB8AC3E}">
        <p14:creationId xmlns:p14="http://schemas.microsoft.com/office/powerpoint/2010/main" val="3520370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B7DB3D1-EB46-4F78-AC84-2D9EEE36C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332" y="391886"/>
            <a:ext cx="5661929" cy="535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E7F02C-315C-4C5A-9546-D886A339CB79}"/>
              </a:ext>
            </a:extLst>
          </p:cNvPr>
          <p:cNvSpPr txBox="1"/>
          <p:nvPr/>
        </p:nvSpPr>
        <p:spPr>
          <a:xfrm>
            <a:off x="424048" y="5890162"/>
            <a:ext cx="11343904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статистических показателей бюджетной системы РФ: </a:t>
            </a:r>
          </a:p>
          <a:p>
            <a:pPr algn="ctr">
              <a:lnSpc>
                <a:spcPct val="150000"/>
              </a:lnSpc>
            </a:pPr>
            <a:r>
              <a:rPr lang="ru-RU" sz="18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КБ - консолидированный бюджет; БС - бюджетная система; ФБ - федеральный бюджет</a:t>
            </a:r>
          </a:p>
        </p:txBody>
      </p:sp>
    </p:spTree>
    <p:extLst>
      <p:ext uri="{BB962C8B-B14F-4D97-AF65-F5344CB8AC3E}">
        <p14:creationId xmlns:p14="http://schemas.microsoft.com/office/powerpoint/2010/main" val="159230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05797-F024-4C82-871E-2768D87064EF}"/>
              </a:ext>
            </a:extLst>
          </p:cNvPr>
          <p:cNvSpPr txBox="1"/>
          <p:nvPr/>
        </p:nvSpPr>
        <p:spPr>
          <a:xfrm>
            <a:off x="328295" y="139413"/>
            <a:ext cx="11535410" cy="6579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государственном бюджете отражаются </a:t>
            </a:r>
            <a:r>
              <a:rPr lang="ru-RU" sz="3600" u="sng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доходы</a:t>
            </a: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3600" u="sng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</a:t>
            </a: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 государственного управления, к которому государственные учреждения и организации, находящиеся на бюджетном финансировании и занятые в сферах:</a:t>
            </a:r>
          </a:p>
          <a:p>
            <a:pPr algn="just"/>
            <a:endParaRPr lang="ru-RU" sz="32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общего управления;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финансовой деятельности;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регулирования и планирования экономики;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научно-исследовательской деятельности;</a:t>
            </a:r>
          </a:p>
        </p:txBody>
      </p:sp>
    </p:spTree>
    <p:extLst>
      <p:ext uri="{BB962C8B-B14F-4D97-AF65-F5344CB8AC3E}">
        <p14:creationId xmlns:p14="http://schemas.microsoft.com/office/powerpoint/2010/main" val="367644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05797-F024-4C82-871E-2768D87064EF}"/>
              </a:ext>
            </a:extLst>
          </p:cNvPr>
          <p:cNvSpPr txBox="1"/>
          <p:nvPr/>
        </p:nvSpPr>
        <p:spPr>
          <a:xfrm>
            <a:off x="317500" y="547419"/>
            <a:ext cx="11557000" cy="4978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защиты окружающей среды;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поддержания правопорядка;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обороны;</a:t>
            </a:r>
          </a:p>
          <a:p>
            <a:pPr algn="just">
              <a:lnSpc>
                <a:spcPct val="150000"/>
              </a:lnSpc>
            </a:pPr>
            <a:r>
              <a:rPr lang="ru-RU" sz="36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осуществляющих бесплатное или льготное обслуживание населения в области образования, здравоохранения, культуры, социального обеспечения.</a:t>
            </a:r>
          </a:p>
        </p:txBody>
      </p:sp>
    </p:spTree>
    <p:extLst>
      <p:ext uri="{BB962C8B-B14F-4D97-AF65-F5344CB8AC3E}">
        <p14:creationId xmlns:p14="http://schemas.microsoft.com/office/powerpoint/2010/main" val="247893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75D395-C971-4FE0-88E9-FF9FB3DAB9DC}"/>
              </a:ext>
            </a:extLst>
          </p:cNvPr>
          <p:cNvSpPr txBox="1"/>
          <p:nvPr/>
        </p:nvSpPr>
        <p:spPr>
          <a:xfrm>
            <a:off x="355600" y="412442"/>
            <a:ext cx="114808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3200" i="1" spc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Главной задачей </a:t>
            </a:r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статистики государственного бюджета является исследование закономерностей формирования и расходования государственных финансов. 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EE64B-87CF-49AE-A6BE-F8E91395DC3A}"/>
              </a:ext>
            </a:extLst>
          </p:cNvPr>
          <p:cNvSpPr txBox="1"/>
          <p:nvPr/>
        </p:nvSpPr>
        <p:spPr>
          <a:xfrm>
            <a:off x="462478" y="2503701"/>
            <a:ext cx="10973460" cy="36971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2800" spc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ru-RU" sz="3200" dirty="0"/>
              <a:t>	К конкретным </a:t>
            </a:r>
            <a:r>
              <a:rPr lang="ru-RU" sz="3200" dirty="0">
                <a:solidFill>
                  <a:srgbClr val="FF0000"/>
                </a:solidFill>
              </a:rPr>
              <a:t>задачам</a:t>
            </a:r>
            <a:r>
              <a:rPr lang="ru-RU" sz="3200" dirty="0"/>
              <a:t> относятся:</a:t>
            </a:r>
          </a:p>
          <a:p>
            <a:pPr>
              <a:lnSpc>
                <a:spcPct val="150000"/>
              </a:lnSpc>
            </a:pPr>
            <a:r>
              <a:rPr lang="ru-RU" sz="3200" dirty="0"/>
              <a:t>–	определение объема и динамики доходов и расходов государственного бюджета;</a:t>
            </a:r>
          </a:p>
          <a:p>
            <a:pPr>
              <a:lnSpc>
                <a:spcPct val="150000"/>
              </a:lnSpc>
            </a:pPr>
            <a:r>
              <a:rPr lang="ru-RU" sz="3200" dirty="0"/>
              <a:t>–	определение структур доходов и расходов государственного бюджета;</a:t>
            </a:r>
          </a:p>
        </p:txBody>
      </p:sp>
    </p:spTree>
    <p:extLst>
      <p:ext uri="{BB962C8B-B14F-4D97-AF65-F5344CB8AC3E}">
        <p14:creationId xmlns:p14="http://schemas.microsoft.com/office/powerpoint/2010/main" val="386669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75D395-C971-4FE0-88E9-FF9FB3DAB9DC}"/>
              </a:ext>
            </a:extLst>
          </p:cNvPr>
          <p:cNvSpPr txBox="1"/>
          <p:nvPr/>
        </p:nvSpPr>
        <p:spPr>
          <a:xfrm>
            <a:off x="498104" y="1005614"/>
            <a:ext cx="1077157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 структуры источников доходов и направлений расходов государственного бюджета;</a:t>
            </a:r>
          </a:p>
          <a:p>
            <a:pPr algn="just"/>
            <a:endParaRPr lang="ru-RU" sz="32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определение дефицита и профицита государственного бюджета;</a:t>
            </a:r>
          </a:p>
          <a:p>
            <a:pPr algn="just"/>
            <a:endParaRPr lang="ru-RU" sz="32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 источников финансирования дефицита государственного бюджета;</a:t>
            </a:r>
          </a:p>
          <a:p>
            <a:pPr algn="just"/>
            <a:endParaRPr lang="ru-RU" sz="32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определение объема, структуры и динамики государственного внутреннего и внешнего долга;</a:t>
            </a:r>
          </a:p>
          <a:p>
            <a:pPr algn="just"/>
            <a:r>
              <a:rPr lang="ru-RU" sz="32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	анализ исполнения государственного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541099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71ECFC-D982-4C92-934B-74B7F745B4A8}"/>
              </a:ext>
            </a:extLst>
          </p:cNvPr>
          <p:cNvSpPr txBox="1"/>
          <p:nvPr/>
        </p:nvSpPr>
        <p:spPr>
          <a:xfrm>
            <a:off x="5407230" y="0"/>
            <a:ext cx="688770" cy="905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endParaRPr lang="ru-RU" sz="28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4A4024-A2DF-4D3B-A1EE-1634C48B7FE0}"/>
              </a:ext>
            </a:extLst>
          </p:cNvPr>
          <p:cNvSpPr txBox="1"/>
          <p:nvPr/>
        </p:nvSpPr>
        <p:spPr>
          <a:xfrm>
            <a:off x="550222" y="1178188"/>
            <a:ext cx="1130135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lnSpc>
                <a:spcPct val="150000"/>
              </a:lnSpc>
              <a:defRPr sz="3200" spc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dirty="0"/>
              <a:t>	Основными </a:t>
            </a:r>
            <a:r>
              <a:rPr lang="ru-RU" i="1" dirty="0">
                <a:solidFill>
                  <a:srgbClr val="FF0000"/>
                </a:solidFill>
              </a:rPr>
              <a:t>показателями</a:t>
            </a:r>
            <a:r>
              <a:rPr lang="ru-RU" dirty="0"/>
              <a:t> государственного бюджета в международной статистике финансов являются:</a:t>
            </a:r>
          </a:p>
          <a:p>
            <a:pPr>
              <a:lnSpc>
                <a:spcPct val="100000"/>
              </a:lnSpc>
            </a:pPr>
            <a:endParaRPr lang="ru-RU" dirty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Доходы</a:t>
            </a:r>
            <a:r>
              <a:rPr lang="ru-RU" dirty="0"/>
              <a:t> – это обязательные, невозвратные платежи, поступающие в государственный бюджет.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ru-RU" dirty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Официальные трансферты </a:t>
            </a:r>
            <a:r>
              <a:rPr lang="ru-RU" dirty="0"/>
              <a:t>– это безвозмездные, невозвратные, необязательные поступления в государственный бюджет в виде субвенций, дарений, репараций. </a:t>
            </a:r>
          </a:p>
        </p:txBody>
      </p:sp>
    </p:spTree>
    <p:extLst>
      <p:ext uri="{BB962C8B-B14F-4D97-AF65-F5344CB8AC3E}">
        <p14:creationId xmlns:p14="http://schemas.microsoft.com/office/powerpoint/2010/main" val="156699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EC78DB-F8B0-4B87-A70A-20214F689C9B}"/>
              </a:ext>
            </a:extLst>
          </p:cNvPr>
          <p:cNvSpPr txBox="1"/>
          <p:nvPr/>
        </p:nvSpPr>
        <p:spPr>
          <a:xfrm>
            <a:off x="445324" y="430043"/>
            <a:ext cx="1130135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lnSpc>
                <a:spcPct val="150000"/>
              </a:lnSpc>
              <a:defRPr sz="3200" spc="1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>
                <a:solidFill>
                  <a:srgbClr val="FF0000"/>
                </a:solidFill>
              </a:rPr>
              <a:t>Расходы </a:t>
            </a:r>
            <a:r>
              <a:rPr lang="ru-RU" dirty="0">
                <a:solidFill>
                  <a:schemeClr val="tx1"/>
                </a:solidFill>
              </a:rPr>
              <a:t>– это невозвратные платежи из государственного бюджета, возникающие в связи с выполнением государством своих функций.</a:t>
            </a:r>
          </a:p>
          <a:p>
            <a:pPr>
              <a:lnSpc>
                <a:spcPct val="100000"/>
              </a:lnSpc>
            </a:pPr>
            <a:endParaRPr lang="ru-RU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4. Кредитование минус погашение </a:t>
            </a:r>
            <a:r>
              <a:rPr lang="ru-RU" dirty="0">
                <a:solidFill>
                  <a:srgbClr val="FF0000"/>
                </a:solidFill>
              </a:rPr>
              <a:t>(чистое кредитование) </a:t>
            </a:r>
            <a:r>
              <a:rPr lang="ru-RU" dirty="0">
                <a:solidFill>
                  <a:schemeClr val="tx1"/>
                </a:solidFill>
              </a:rPr>
              <a:t>– это предоставление ссуд и приобретение акций за вычетом сумм полученных кредитов, выручки от продажи акций либо возврата собственного капитала.</a:t>
            </a:r>
          </a:p>
          <a:p>
            <a:pPr>
              <a:lnSpc>
                <a:spcPct val="100000"/>
              </a:lnSpc>
            </a:pPr>
            <a:endParaRPr lang="ru-RU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5. </a:t>
            </a:r>
            <a:r>
              <a:rPr lang="ru-RU" dirty="0">
                <a:solidFill>
                  <a:srgbClr val="FF0000"/>
                </a:solidFill>
              </a:rPr>
              <a:t>Профицит</a:t>
            </a:r>
            <a:r>
              <a:rPr lang="ru-RU" dirty="0">
                <a:solidFill>
                  <a:schemeClr val="tx1"/>
                </a:solidFill>
              </a:rPr>
              <a:t> государственного бюджета представляет собой превышение доходов над расходами, </a:t>
            </a:r>
            <a:r>
              <a:rPr lang="ru-RU" dirty="0">
                <a:solidFill>
                  <a:srgbClr val="FF0000"/>
                </a:solidFill>
              </a:rPr>
              <a:t>дефицит</a:t>
            </a:r>
            <a:r>
              <a:rPr lang="ru-RU" dirty="0">
                <a:solidFill>
                  <a:schemeClr val="tx1"/>
                </a:solidFill>
              </a:rPr>
              <a:t> – превышение расходов над доходами. </a:t>
            </a:r>
          </a:p>
        </p:txBody>
      </p:sp>
    </p:spTree>
    <p:extLst>
      <p:ext uri="{BB962C8B-B14F-4D97-AF65-F5344CB8AC3E}">
        <p14:creationId xmlns:p14="http://schemas.microsoft.com/office/powerpoint/2010/main" val="1601438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1CACAA-3086-4DE7-ACFE-89F7E8872EB7}"/>
              </a:ext>
            </a:extLst>
          </p:cNvPr>
          <p:cNvSpPr txBox="1"/>
          <p:nvPr/>
        </p:nvSpPr>
        <p:spPr>
          <a:xfrm>
            <a:off x="346859" y="2168865"/>
            <a:ext cx="1149828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lnSpc>
                <a:spcPct val="100000"/>
              </a:lnSpc>
              <a:defRPr sz="3200" spc="100"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r>
              <a:rPr lang="ru-RU" dirty="0"/>
              <a:t>6. </a:t>
            </a:r>
            <a:r>
              <a:rPr lang="ru-RU" dirty="0">
                <a:solidFill>
                  <a:srgbClr val="FF0000"/>
                </a:solidFill>
              </a:rPr>
              <a:t>Государственный долг </a:t>
            </a:r>
            <a:r>
              <a:rPr lang="ru-RU" dirty="0"/>
              <a:t>– это неоплаченная сумма официально признанных прямых обязательств учреждений государственного управления перед другими секторами экономики и "остальным миром". </a:t>
            </a:r>
          </a:p>
        </p:txBody>
      </p:sp>
    </p:spTree>
    <p:extLst>
      <p:ext uri="{BB962C8B-B14F-4D97-AF65-F5344CB8AC3E}">
        <p14:creationId xmlns:p14="http://schemas.microsoft.com/office/powerpoint/2010/main" val="18222903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1620</Words>
  <Application>Microsoft Office PowerPoint</Application>
  <PresentationFormat>Широкоэкранный</PresentationFormat>
  <Paragraphs>198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Скрипниченко</dc:creator>
  <cp:lastModifiedBy>Виктория Скрипниченко</cp:lastModifiedBy>
  <cp:revision>21</cp:revision>
  <dcterms:created xsi:type="dcterms:W3CDTF">2021-12-23T06:29:52Z</dcterms:created>
  <dcterms:modified xsi:type="dcterms:W3CDTF">2021-12-23T11:03:16Z</dcterms:modified>
</cp:coreProperties>
</file>